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media/image13.png" ContentType="image/png"/>
  <Override PartName="/ppt/media/image4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move the slide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40433F17-14C3-4A4D-B568-F044384C74B6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C1FEEBA-DED9-412D-8101-AE808F945882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4748E8A-D0B4-4C0B-898B-50793624E0DE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654587C-AA76-4746-9F4B-8947760ABE3C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D00D180-C9C6-4FAA-BED6-A29BC52D9625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149817D-597D-45DE-A47E-30D614D7C71D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D005489-4B3C-4598-B54C-F8408086DA88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25CCED3-11DF-40B3-9232-8EDC55819135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9DC797E-C016-4FC3-A350-91EC28B53963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DA6C83E-256E-4D68-94A5-043691046AC9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</a:t>
            </a: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</a:t>
            </a: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5f5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" name="Text 0"/>
          <p:cNvSpPr/>
          <p:nvPr/>
        </p:nvSpPr>
        <p:spPr>
          <a:xfrm>
            <a:off x="6280200" y="3045960"/>
            <a:ext cx="67665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Artificial Intelligence Lab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6280200" y="409500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Welcome to the Artificial Intelligence Lab course summary. This presentation highlights our journey through fundamental AI concepts and practical applications from January to June 2025.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0"/>
          <p:cNvSpPr/>
          <p:nvPr/>
        </p:nvSpPr>
        <p:spPr>
          <a:xfrm>
            <a:off x="793800" y="21884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Course Overview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Text 1"/>
          <p:cNvSpPr/>
          <p:nvPr/>
        </p:nvSpPr>
        <p:spPr>
          <a:xfrm>
            <a:off x="793800" y="2769480"/>
            <a:ext cx="126853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Artificial Intelligence Lab: January - June 2025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" name="Text 2"/>
          <p:cNvSpPr/>
          <p:nvPr/>
        </p:nvSpPr>
        <p:spPr>
          <a:xfrm>
            <a:off x="793800" y="402264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Course Name:</a:t>
            </a: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Artificial Intelligence Lab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Text 3"/>
          <p:cNvSpPr/>
          <p:nvPr/>
        </p:nvSpPr>
        <p:spPr>
          <a:xfrm>
            <a:off x="793800" y="44647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Course Code:</a:t>
            </a: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CSE-06133116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Text 4"/>
          <p:cNvSpPr/>
          <p:nvPr/>
        </p:nvSpPr>
        <p:spPr>
          <a:xfrm>
            <a:off x="793800" y="49068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Instructor:</a:t>
            </a: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Razorshi Prozzwal Talukder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Text 5"/>
          <p:cNvSpPr/>
          <p:nvPr/>
        </p:nvSpPr>
        <p:spPr>
          <a:xfrm>
            <a:off x="7599600" y="4022640"/>
            <a:ext cx="624420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This six-month lab course provided a comprehensive understanding of AI principles, techniques, and applications. Our primary focus was on bridging theoretical foundations with practical algorithm implementation and solution development.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"/>
          <p:cNvSpPr txBox="1"/>
          <p:nvPr/>
        </p:nvSpPr>
        <p:spPr>
          <a:xfrm>
            <a:off x="685800" y="6390000"/>
            <a:ext cx="4265280" cy="696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Presented By: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Ahsan Habib Nayef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 0"/>
          <p:cNvSpPr/>
          <p:nvPr/>
        </p:nvSpPr>
        <p:spPr>
          <a:xfrm>
            <a:off x="793800" y="2057040"/>
            <a:ext cx="608940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Purpose of the Course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Shape 1"/>
          <p:cNvSpPr/>
          <p:nvPr/>
        </p:nvSpPr>
        <p:spPr>
          <a:xfrm>
            <a:off x="793800" y="3219480"/>
            <a:ext cx="4196160" cy="2952360"/>
          </a:xfrm>
          <a:prstGeom prst="roundRect">
            <a:avLst>
              <a:gd name="adj" fmla="val 4955"/>
            </a:avLst>
          </a:prstGeom>
          <a:noFill/>
          <a:ln w="30480">
            <a:solidFill>
              <a:srgbClr val="d8d4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Shape 2"/>
          <p:cNvSpPr/>
          <p:nvPr/>
        </p:nvSpPr>
        <p:spPr>
          <a:xfrm>
            <a:off x="763200" y="3219480"/>
            <a:ext cx="121680" cy="295236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4" name="Text 3"/>
          <p:cNvSpPr/>
          <p:nvPr/>
        </p:nvSpPr>
        <p:spPr>
          <a:xfrm>
            <a:off x="1142640" y="3476880"/>
            <a:ext cx="35899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Comprehensive Understanding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Text 4"/>
          <p:cNvSpPr/>
          <p:nvPr/>
        </p:nvSpPr>
        <p:spPr>
          <a:xfrm>
            <a:off x="1142640" y="4463640"/>
            <a:ext cx="358992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To provide a deep dive into fundamental AI principles, techniques, and their real-world applications.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Shape 5"/>
          <p:cNvSpPr/>
          <p:nvPr/>
        </p:nvSpPr>
        <p:spPr>
          <a:xfrm>
            <a:off x="5217120" y="3219480"/>
            <a:ext cx="4196160" cy="2952360"/>
          </a:xfrm>
          <a:prstGeom prst="roundRect">
            <a:avLst>
              <a:gd name="adj" fmla="val 4955"/>
            </a:avLst>
          </a:prstGeom>
          <a:noFill/>
          <a:ln w="30480">
            <a:solidFill>
              <a:srgbClr val="d8d4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" name="Shape 6"/>
          <p:cNvSpPr/>
          <p:nvPr/>
        </p:nvSpPr>
        <p:spPr>
          <a:xfrm>
            <a:off x="5186520" y="3219480"/>
            <a:ext cx="121680" cy="295236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8" name="Text 7"/>
          <p:cNvSpPr/>
          <p:nvPr/>
        </p:nvSpPr>
        <p:spPr>
          <a:xfrm>
            <a:off x="5565600" y="3476880"/>
            <a:ext cx="358992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Theoretical Foundations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Text 8"/>
          <p:cNvSpPr/>
          <p:nvPr/>
        </p:nvSpPr>
        <p:spPr>
          <a:xfrm>
            <a:off x="5565600" y="4463640"/>
            <a:ext cx="35899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To build a strong grasp of the underlying theories behind various AI algorithms.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Shape 9"/>
          <p:cNvSpPr/>
          <p:nvPr/>
        </p:nvSpPr>
        <p:spPr>
          <a:xfrm>
            <a:off x="9640080" y="3219480"/>
            <a:ext cx="4196160" cy="2952360"/>
          </a:xfrm>
          <a:prstGeom prst="roundRect">
            <a:avLst>
              <a:gd name="adj" fmla="val 4955"/>
            </a:avLst>
          </a:prstGeom>
          <a:noFill/>
          <a:ln w="30480">
            <a:solidFill>
              <a:srgbClr val="d8d4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Shape 10"/>
          <p:cNvSpPr/>
          <p:nvPr/>
        </p:nvSpPr>
        <p:spPr>
          <a:xfrm>
            <a:off x="9609480" y="3219480"/>
            <a:ext cx="121680" cy="295236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2" name="Text 11"/>
          <p:cNvSpPr/>
          <p:nvPr/>
        </p:nvSpPr>
        <p:spPr>
          <a:xfrm>
            <a:off x="9988920" y="3476880"/>
            <a:ext cx="342792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Practical Application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Text 12"/>
          <p:cNvSpPr/>
          <p:nvPr/>
        </p:nvSpPr>
        <p:spPr>
          <a:xfrm>
            <a:off x="9988920" y="4038120"/>
            <a:ext cx="358992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To apply theoretical knowledge by creating practical AI solutions, especially through game development.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0"/>
          <p:cNvSpPr/>
          <p:nvPr/>
        </p:nvSpPr>
        <p:spPr>
          <a:xfrm>
            <a:off x="793800" y="1183320"/>
            <a:ext cx="66661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Core Concepts Explored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5" name="Image 0" descr="preencoded.png"/>
          <p:cNvPicPr/>
          <p:nvPr/>
        </p:nvPicPr>
        <p:blipFill>
          <a:blip r:embed="rId1"/>
          <a:stretch/>
        </p:blipFill>
        <p:spPr>
          <a:xfrm>
            <a:off x="793800" y="234576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6" name="Text 1"/>
          <p:cNvSpPr/>
          <p:nvPr/>
        </p:nvSpPr>
        <p:spPr>
          <a:xfrm>
            <a:off x="793800" y="3196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AI Fundamentals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" name="Text 2"/>
          <p:cNvSpPr/>
          <p:nvPr/>
        </p:nvSpPr>
        <p:spPr>
          <a:xfrm>
            <a:off x="793800" y="3686760"/>
            <a:ext cx="6379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Understanding the basic principles and diverse real-world applications of Artificial Intelligence.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8" name="Image 1" descr="preencoded.png"/>
          <p:cNvPicPr/>
          <p:nvPr/>
        </p:nvPicPr>
        <p:blipFill>
          <a:blip r:embed="rId2"/>
          <a:stretch/>
        </p:blipFill>
        <p:spPr>
          <a:xfrm>
            <a:off x="7457040" y="234576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9" name="Text 3"/>
          <p:cNvSpPr/>
          <p:nvPr/>
        </p:nvSpPr>
        <p:spPr>
          <a:xfrm>
            <a:off x="7457040" y="31960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Problem-Solving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Text 4"/>
          <p:cNvSpPr/>
          <p:nvPr/>
        </p:nvSpPr>
        <p:spPr>
          <a:xfrm>
            <a:off x="7457040" y="3686760"/>
            <a:ext cx="6379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Mastering various search algorithms for effective computational problem-solving.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1" name="Image 2" descr="preencoded.png"/>
          <p:cNvPicPr/>
          <p:nvPr/>
        </p:nvPicPr>
        <p:blipFill>
          <a:blip r:embed="rId3"/>
          <a:stretch/>
        </p:blipFill>
        <p:spPr>
          <a:xfrm>
            <a:off x="793800" y="497952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2" name="Text 5"/>
          <p:cNvSpPr/>
          <p:nvPr/>
        </p:nvSpPr>
        <p:spPr>
          <a:xfrm>
            <a:off x="793800" y="5829840"/>
            <a:ext cx="29638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Heuristic Approaches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Text 6"/>
          <p:cNvSpPr/>
          <p:nvPr/>
        </p:nvSpPr>
        <p:spPr>
          <a:xfrm>
            <a:off x="793800" y="6320160"/>
            <a:ext cx="6379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Employing heuristic strategies to tackle complex and computationally intensive problems efficiently.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4" name="Image 3" descr="preencoded.png"/>
          <p:cNvPicPr/>
          <p:nvPr/>
        </p:nvPicPr>
        <p:blipFill>
          <a:blip r:embed="rId4"/>
          <a:stretch/>
        </p:blipFill>
        <p:spPr>
          <a:xfrm>
            <a:off x="7457040" y="497952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5" name="Text 7"/>
          <p:cNvSpPr/>
          <p:nvPr/>
        </p:nvSpPr>
        <p:spPr>
          <a:xfrm>
            <a:off x="7457040" y="5829840"/>
            <a:ext cx="45079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Game Theory &amp; Decision-Making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Text 8"/>
          <p:cNvSpPr/>
          <p:nvPr/>
        </p:nvSpPr>
        <p:spPr>
          <a:xfrm>
            <a:off x="7457040" y="6320160"/>
            <a:ext cx="6379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Delving into game theory principles and algorithms for intelligent decision-making in competitive environments.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 0"/>
          <p:cNvSpPr/>
          <p:nvPr/>
        </p:nvSpPr>
        <p:spPr>
          <a:xfrm>
            <a:off x="793800" y="1831320"/>
            <a:ext cx="894240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Algorithms and Implementations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" name="Shape 1"/>
          <p:cNvSpPr/>
          <p:nvPr/>
        </p:nvSpPr>
        <p:spPr>
          <a:xfrm>
            <a:off x="793800" y="29937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Text 2"/>
          <p:cNvSpPr/>
          <p:nvPr/>
        </p:nvSpPr>
        <p:spPr>
          <a:xfrm>
            <a:off x="878760" y="303624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1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0" name="Text 3"/>
          <p:cNvSpPr/>
          <p:nvPr/>
        </p:nvSpPr>
        <p:spPr>
          <a:xfrm>
            <a:off x="1531080" y="3071520"/>
            <a:ext cx="33091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Basic Search Algorithms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Text 4"/>
          <p:cNvSpPr/>
          <p:nvPr/>
        </p:nvSpPr>
        <p:spPr>
          <a:xfrm>
            <a:off x="1531080" y="3561840"/>
            <a:ext cx="56422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In-depth study and implementation of Breadth-First Search (BFS), Depth-First Search (DFS), Best-First Search, and A* search.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Shape 5"/>
          <p:cNvSpPr/>
          <p:nvPr/>
        </p:nvSpPr>
        <p:spPr>
          <a:xfrm>
            <a:off x="7457040" y="299376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Text 6"/>
          <p:cNvSpPr/>
          <p:nvPr/>
        </p:nvSpPr>
        <p:spPr>
          <a:xfrm>
            <a:off x="7542000" y="303624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2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" name="Text 7"/>
          <p:cNvSpPr/>
          <p:nvPr/>
        </p:nvSpPr>
        <p:spPr>
          <a:xfrm>
            <a:off x="8193960" y="3071520"/>
            <a:ext cx="40280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Advanced Search Techniques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" name="Text 8"/>
          <p:cNvSpPr/>
          <p:nvPr/>
        </p:nvSpPr>
        <p:spPr>
          <a:xfrm>
            <a:off x="8193960" y="3561840"/>
            <a:ext cx="56422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Exploration and coding of Bidirectional Search, Depth-Limited Search (DLS), and Iterative Deepening Search (IDS).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Shape 9"/>
          <p:cNvSpPr/>
          <p:nvPr/>
        </p:nvSpPr>
        <p:spPr>
          <a:xfrm>
            <a:off x="793800" y="510408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Text 10"/>
          <p:cNvSpPr/>
          <p:nvPr/>
        </p:nvSpPr>
        <p:spPr>
          <a:xfrm>
            <a:off x="878760" y="514656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3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" name="Text 11"/>
          <p:cNvSpPr/>
          <p:nvPr/>
        </p:nvSpPr>
        <p:spPr>
          <a:xfrm>
            <a:off x="1531080" y="5182200"/>
            <a:ext cx="3510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Game-Playing Algorithms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" name="Text 12"/>
          <p:cNvSpPr/>
          <p:nvPr/>
        </p:nvSpPr>
        <p:spPr>
          <a:xfrm>
            <a:off x="1531080" y="5672520"/>
            <a:ext cx="56422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Practical implementation of Minimax and Alpha-Beta Pruning for optimal decision-making in games.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Shape 13"/>
          <p:cNvSpPr/>
          <p:nvPr/>
        </p:nvSpPr>
        <p:spPr>
          <a:xfrm>
            <a:off x="7457040" y="510408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Text 14"/>
          <p:cNvSpPr/>
          <p:nvPr/>
        </p:nvSpPr>
        <p:spPr>
          <a:xfrm>
            <a:off x="7542000" y="514656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tabLst>
                <a:tab algn="l" pos="0"/>
              </a:tabLst>
            </a:pPr>
            <a:r>
              <a:rPr b="0" lang="en-US" sz="265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4</a:t>
            </a:r>
            <a:endParaRPr b="0" lang="en-US" sz="2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" name="Text 15"/>
          <p:cNvSpPr/>
          <p:nvPr/>
        </p:nvSpPr>
        <p:spPr>
          <a:xfrm>
            <a:off x="8193960" y="5182200"/>
            <a:ext cx="33973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Optimization Techniques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" name="Text 16"/>
          <p:cNvSpPr/>
          <p:nvPr/>
        </p:nvSpPr>
        <p:spPr>
          <a:xfrm>
            <a:off x="8193960" y="5672520"/>
            <a:ext cx="56422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Hands-on experience with Hill Climbing and Beam Search for local and global optimization problems.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 0"/>
          <p:cNvSpPr/>
          <p:nvPr/>
        </p:nvSpPr>
        <p:spPr>
          <a:xfrm>
            <a:off x="623880" y="528120"/>
            <a:ext cx="6052680" cy="5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351"/>
              </a:lnSpc>
              <a:tabLst>
                <a:tab algn="l" pos="0"/>
              </a:tabLst>
            </a:pPr>
            <a:r>
              <a:rPr b="0" lang="en-US" sz="350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Project Highlights: AI Games</a:t>
            </a:r>
            <a:endParaRPr b="0" lang="en-US" sz="35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Text 1"/>
          <p:cNvSpPr/>
          <p:nvPr/>
        </p:nvSpPr>
        <p:spPr>
          <a:xfrm>
            <a:off x="623880" y="6235560"/>
            <a:ext cx="13382280" cy="2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0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A central component of our lab work involved developing AI opponents for classic games, demonstrating mastery of decision-making algorithms: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Text 2"/>
          <p:cNvSpPr/>
          <p:nvPr/>
        </p:nvSpPr>
        <p:spPr>
          <a:xfrm>
            <a:off x="623880" y="6721200"/>
            <a:ext cx="13382280" cy="2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1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Tic-Tac-Toe:</a:t>
            </a:r>
            <a:r>
              <a:rPr b="0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Implemented an unbeatable AI using Minimax with full game tree exploration.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Text 3"/>
          <p:cNvSpPr/>
          <p:nvPr/>
        </p:nvSpPr>
        <p:spPr>
          <a:xfrm>
            <a:off x="623880" y="7068600"/>
            <a:ext cx="13382280" cy="2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1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Connect Four:</a:t>
            </a:r>
            <a:r>
              <a:rPr b="0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Developed an AI that evaluates board states to make strategic moves, often leveraging Minimax with depth limits.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Text 4"/>
          <p:cNvSpPr/>
          <p:nvPr/>
        </p:nvSpPr>
        <p:spPr>
          <a:xfrm>
            <a:off x="623880" y="7416360"/>
            <a:ext cx="13382280" cy="2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00"/>
              </a:lnSpc>
              <a:tabLst>
                <a:tab algn="l" pos="0"/>
              </a:tabLst>
            </a:pPr>
            <a:r>
              <a:rPr b="1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Chess:</a:t>
            </a:r>
            <a:r>
              <a:rPr b="0" lang="en-US" sz="140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Created a Chess AI utilizing Alpha-Beta Pruning to efficiently search vast game states, capable of playing against human opponents.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742320" y="2057400"/>
            <a:ext cx="3601080" cy="32004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4572000" y="1410120"/>
            <a:ext cx="4762080" cy="4762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9601200" y="2391120"/>
            <a:ext cx="4219200" cy="2638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 0"/>
          <p:cNvSpPr/>
          <p:nvPr/>
        </p:nvSpPr>
        <p:spPr>
          <a:xfrm>
            <a:off x="793800" y="1017360"/>
            <a:ext cx="130424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Project Highlights: Algorithm Implementation &amp; AI Tools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Text 1"/>
          <p:cNvSpPr/>
          <p:nvPr/>
        </p:nvSpPr>
        <p:spPr>
          <a:xfrm>
            <a:off x="793800" y="3002040"/>
            <a:ext cx="35870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Algorithm Implementation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Text 2"/>
          <p:cNvSpPr/>
          <p:nvPr/>
        </p:nvSpPr>
        <p:spPr>
          <a:xfrm>
            <a:off x="793800" y="358308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6464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Applied various search algorithms to solve complex pathfinding and constraint satisfaction problems.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Text 3"/>
          <p:cNvSpPr/>
          <p:nvPr/>
        </p:nvSpPr>
        <p:spPr>
          <a:xfrm>
            <a:off x="793800" y="438840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6464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Demonstrated game-playing algorithms in interactive simulations.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" name="Text 4"/>
          <p:cNvSpPr/>
          <p:nvPr/>
        </p:nvSpPr>
        <p:spPr>
          <a:xfrm>
            <a:off x="793800" y="519336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64646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Explored optimization algorithms for efficiency in problem-solving.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Text 5"/>
          <p:cNvSpPr/>
          <p:nvPr/>
        </p:nvSpPr>
        <p:spPr>
          <a:xfrm>
            <a:off x="7599600" y="30020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AI Tools Exploration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Text 6"/>
          <p:cNvSpPr/>
          <p:nvPr/>
        </p:nvSpPr>
        <p:spPr>
          <a:xfrm>
            <a:off x="7599600" y="358308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Leveraged cutting-edge AI tools to enhance content creation and presentation skills: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Text 7"/>
          <p:cNvSpPr/>
          <p:nvPr/>
        </p:nvSpPr>
        <p:spPr>
          <a:xfrm>
            <a:off x="7599600" y="4512960"/>
            <a:ext cx="624420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Video Creation:</a:t>
            </a: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Produced a 1-minute video summarizing the AI course, integrating both theoretical concepts and practical lab work.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Text 8"/>
          <p:cNvSpPr/>
          <p:nvPr/>
        </p:nvSpPr>
        <p:spPr>
          <a:xfrm>
            <a:off x="7599600" y="5681160"/>
            <a:ext cx="624420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Presentation Development:</a:t>
            </a: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 Designed a comprehensive 10-12 slide presentation on course topics and lab tasks, showcasing effective communication through AI-assisted design.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 0"/>
          <p:cNvSpPr/>
          <p:nvPr/>
        </p:nvSpPr>
        <p:spPr>
          <a:xfrm>
            <a:off x="793800" y="1039680"/>
            <a:ext cx="10908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Skills Developed Throughout the Course</a:t>
            </a:r>
            <a:endParaRPr b="0" lang="en-US" sz="44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2" name="Shape 1"/>
          <p:cNvSpPr/>
          <p:nvPr/>
        </p:nvSpPr>
        <p:spPr>
          <a:xfrm>
            <a:off x="793800" y="2511720"/>
            <a:ext cx="6407640" cy="12168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3" name="Shape 2"/>
          <p:cNvSpPr/>
          <p:nvPr/>
        </p:nvSpPr>
        <p:spPr>
          <a:xfrm>
            <a:off x="3657600" y="2202120"/>
            <a:ext cx="680040" cy="680040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24" name="Image 0" descr="preencoded.png"/>
          <p:cNvPicPr/>
          <p:nvPr/>
        </p:nvPicPr>
        <p:blipFill>
          <a:blip r:embed="rId1"/>
          <a:stretch/>
        </p:blipFill>
        <p:spPr>
          <a:xfrm>
            <a:off x="3861720" y="2372040"/>
            <a:ext cx="271800" cy="339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Text 3"/>
          <p:cNvSpPr/>
          <p:nvPr/>
        </p:nvSpPr>
        <p:spPr>
          <a:xfrm>
            <a:off x="1051200" y="3108960"/>
            <a:ext cx="38264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Algorithm Design &amp; Analysis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6" name="Text 4"/>
          <p:cNvSpPr/>
          <p:nvPr/>
        </p:nvSpPr>
        <p:spPr>
          <a:xfrm>
            <a:off x="1051200" y="3599640"/>
            <a:ext cx="5892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Proficiency in designing, analyzing, and implementing efficient algorithms for AI problems.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7" name="Shape 5"/>
          <p:cNvSpPr/>
          <p:nvPr/>
        </p:nvSpPr>
        <p:spPr>
          <a:xfrm>
            <a:off x="7428600" y="2511720"/>
            <a:ext cx="6407640" cy="12168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8" name="Shape 6"/>
          <p:cNvSpPr/>
          <p:nvPr/>
        </p:nvSpPr>
        <p:spPr>
          <a:xfrm>
            <a:off x="10292400" y="2202120"/>
            <a:ext cx="680040" cy="680040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29" name="Image 1" descr="preencoded.png"/>
          <p:cNvPicPr/>
          <p:nvPr/>
        </p:nvPicPr>
        <p:blipFill>
          <a:blip r:embed="rId2"/>
          <a:stretch/>
        </p:blipFill>
        <p:spPr>
          <a:xfrm>
            <a:off x="10496520" y="2372040"/>
            <a:ext cx="271800" cy="339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0" name="Text 7"/>
          <p:cNvSpPr/>
          <p:nvPr/>
        </p:nvSpPr>
        <p:spPr>
          <a:xfrm>
            <a:off x="7686000" y="3108960"/>
            <a:ext cx="48484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Problem-Solving &amp; Critical Thinking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Text 8"/>
          <p:cNvSpPr/>
          <p:nvPr/>
        </p:nvSpPr>
        <p:spPr>
          <a:xfrm>
            <a:off x="7686000" y="3599640"/>
            <a:ext cx="5893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Enhanced ability to break down complex problems and devise innovative AI-driven solutions.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2" name="Shape 9"/>
          <p:cNvSpPr/>
          <p:nvPr/>
        </p:nvSpPr>
        <p:spPr>
          <a:xfrm>
            <a:off x="793800" y="5119200"/>
            <a:ext cx="6407640" cy="12168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3" name="Shape 10"/>
          <p:cNvSpPr/>
          <p:nvPr/>
        </p:nvSpPr>
        <p:spPr>
          <a:xfrm>
            <a:off x="3657600" y="4809240"/>
            <a:ext cx="680040" cy="680040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34" name="Image 2" descr="preencoded.png"/>
          <p:cNvPicPr/>
          <p:nvPr/>
        </p:nvPicPr>
        <p:blipFill>
          <a:blip r:embed="rId3"/>
          <a:stretch/>
        </p:blipFill>
        <p:spPr>
          <a:xfrm>
            <a:off x="3861720" y="4979520"/>
            <a:ext cx="271800" cy="339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5" name="Text 11"/>
          <p:cNvSpPr/>
          <p:nvPr/>
        </p:nvSpPr>
        <p:spPr>
          <a:xfrm>
            <a:off x="1051200" y="5716440"/>
            <a:ext cx="31730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Real-World Application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Text 12"/>
          <p:cNvSpPr/>
          <p:nvPr/>
        </p:nvSpPr>
        <p:spPr>
          <a:xfrm>
            <a:off x="1051200" y="6207120"/>
            <a:ext cx="5892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Capability to translate theoretical AI concepts into practical, deployable systems.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Shape 13"/>
          <p:cNvSpPr/>
          <p:nvPr/>
        </p:nvSpPr>
        <p:spPr>
          <a:xfrm>
            <a:off x="7428600" y="5119200"/>
            <a:ext cx="6407640" cy="121680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8" name="Shape 14"/>
          <p:cNvSpPr/>
          <p:nvPr/>
        </p:nvSpPr>
        <p:spPr>
          <a:xfrm>
            <a:off x="10292400" y="4809240"/>
            <a:ext cx="680040" cy="680040"/>
          </a:xfrm>
          <a:prstGeom prst="roundRect">
            <a:avLst>
              <a:gd name="adj" fmla="val 134383"/>
            </a:avLst>
          </a:prstGeom>
          <a:solidFill>
            <a:srgbClr val="1c977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39" name="Image 3" descr="preencoded.png"/>
          <p:cNvPicPr/>
          <p:nvPr/>
        </p:nvPicPr>
        <p:blipFill>
          <a:blip r:embed="rId4"/>
          <a:stretch/>
        </p:blipFill>
        <p:spPr>
          <a:xfrm>
            <a:off x="10496520" y="4979520"/>
            <a:ext cx="271800" cy="339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0" name="Text 15"/>
          <p:cNvSpPr/>
          <p:nvPr/>
        </p:nvSpPr>
        <p:spPr>
          <a:xfrm>
            <a:off x="7686000" y="5716440"/>
            <a:ext cx="301896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464646"/>
                </a:solidFill>
                <a:uFillTx/>
                <a:latin typeface="DM Sans Semi Bold"/>
                <a:ea typeface="DM Sans Semi Bold"/>
              </a:rPr>
              <a:t>Ethical Understanding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Text 16"/>
          <p:cNvSpPr/>
          <p:nvPr/>
        </p:nvSpPr>
        <p:spPr>
          <a:xfrm>
            <a:off x="7686000" y="6207120"/>
            <a:ext cx="5893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A nuanced understanding of the ethical implications and inherent limitations of AI systems.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3" name="Text 0"/>
          <p:cNvSpPr/>
          <p:nvPr/>
        </p:nvSpPr>
        <p:spPr>
          <a:xfrm>
            <a:off x="793800" y="2911320"/>
            <a:ext cx="7556040" cy="97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7699"/>
              </a:lnSpc>
              <a:tabLst>
                <a:tab algn="l" pos="0"/>
              </a:tabLst>
            </a:pPr>
            <a:r>
              <a:rPr b="0" lang="en-US" sz="6150" strike="noStrike" u="none">
                <a:solidFill>
                  <a:srgbClr val="030303"/>
                </a:solidFill>
                <a:uFillTx/>
                <a:latin typeface="DM Sans Semi Bold"/>
                <a:ea typeface="DM Sans Semi Bold"/>
              </a:rPr>
              <a:t>Thank You!</a:t>
            </a:r>
            <a:endParaRPr b="0" lang="en-US" sz="61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Text 1"/>
          <p:cNvSpPr/>
          <p:nvPr/>
        </p:nvSpPr>
        <p:spPr>
          <a:xfrm>
            <a:off x="793800" y="422964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64646"/>
                </a:solidFill>
                <a:uFillTx/>
                <a:latin typeface="Inter Medium"/>
                <a:ea typeface="Inter Medium"/>
              </a:rPr>
              <a:t>We appreciate your engagement and interest in the Artificial Intelligence Lab course. We hope this summary provided valuable insights into the exciting world of AI.</a:t>
            </a:r>
            <a:endParaRPr b="0" lang="en-US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LibreOffice/24.8.7.2$Linux_X86_64 LibreOffice_project/480$Build-2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2025-07-13T20:26:49Z</dcterms:created>
  <dc:creator/>
  <dc:description/>
  <dc:language>en-US</dc:language>
  <cp:lastModifiedBy/>
  <dcterms:modified xsi:type="dcterms:W3CDTF">2025-07-14T02:36:26Z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